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9" r:id="rId4"/>
    <p:sldId id="26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82949-F011-423B-ABDF-F2F21701D00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E0DAD5-AD2F-4EFB-BF1D-988C86236277}">
      <dgm:prSet/>
      <dgm:spPr/>
      <dgm:t>
        <a:bodyPr/>
        <a:lstStyle/>
        <a:p>
          <a:pPr>
            <a:defRPr cap="all"/>
          </a:pPr>
          <a:r>
            <a:rPr lang="en-US" dirty="0"/>
            <a:t>Libraries import</a:t>
          </a:r>
        </a:p>
        <a:p>
          <a:pPr>
            <a:defRPr cap="all"/>
          </a:pPr>
          <a:r>
            <a:rPr lang="en-US" dirty="0"/>
            <a:t>Data import and read</a:t>
          </a:r>
        </a:p>
        <a:p>
          <a:pPr>
            <a:defRPr cap="all"/>
          </a:pPr>
          <a:r>
            <a:rPr lang="en-US" dirty="0"/>
            <a:t>DATA CLEANING</a:t>
          </a:r>
        </a:p>
      </dgm:t>
    </dgm:pt>
    <dgm:pt modelId="{CFDFC74D-3416-4CEF-AF22-1AE1D57B0507}" type="parTrans" cxnId="{C06C3BDF-F678-434C-9B65-DC55AF25D43E}">
      <dgm:prSet/>
      <dgm:spPr/>
      <dgm:t>
        <a:bodyPr/>
        <a:lstStyle/>
        <a:p>
          <a:endParaRPr lang="en-US"/>
        </a:p>
      </dgm:t>
    </dgm:pt>
    <dgm:pt modelId="{FF87BD88-849B-48B0-8749-BE5C1B5BEFD9}" type="sibTrans" cxnId="{C06C3BDF-F678-434C-9B65-DC55AF25D43E}">
      <dgm:prSet/>
      <dgm:spPr/>
      <dgm:t>
        <a:bodyPr/>
        <a:lstStyle/>
        <a:p>
          <a:endParaRPr lang="en-US"/>
        </a:p>
      </dgm:t>
    </dgm:pt>
    <dgm:pt modelId="{B445373C-DA6C-4352-A97C-1DD998EE78F7}">
      <dgm:prSet/>
      <dgm:spPr/>
      <dgm:t>
        <a:bodyPr/>
        <a:lstStyle/>
        <a:p>
          <a:pPr>
            <a:defRPr cap="all"/>
          </a:pPr>
          <a:r>
            <a:rPr lang="en-US" dirty="0"/>
            <a:t>GEOCODING</a:t>
          </a:r>
        </a:p>
        <a:p>
          <a:pPr>
            <a:defRPr cap="all"/>
          </a:pPr>
          <a:r>
            <a:rPr lang="en-US" dirty="0"/>
            <a:t>FEATURE GENERATION</a:t>
          </a:r>
        </a:p>
        <a:p>
          <a:pPr>
            <a:defRPr cap="all"/>
          </a:pPr>
          <a:r>
            <a:rPr lang="en-US" dirty="0"/>
            <a:t>VISUALISATION</a:t>
          </a:r>
        </a:p>
      </dgm:t>
    </dgm:pt>
    <dgm:pt modelId="{EABDEF71-D6E6-412F-90F3-A27C2B3A26E8}" type="parTrans" cxnId="{0E7AFE5A-D986-44FA-A7BA-A668033799DC}">
      <dgm:prSet/>
      <dgm:spPr/>
      <dgm:t>
        <a:bodyPr/>
        <a:lstStyle/>
        <a:p>
          <a:endParaRPr lang="en-US"/>
        </a:p>
      </dgm:t>
    </dgm:pt>
    <dgm:pt modelId="{1B1872E3-0D40-45AC-92CD-727378185DCC}" type="sibTrans" cxnId="{0E7AFE5A-D986-44FA-A7BA-A668033799DC}">
      <dgm:prSet/>
      <dgm:spPr/>
      <dgm:t>
        <a:bodyPr/>
        <a:lstStyle/>
        <a:p>
          <a:endParaRPr lang="en-US"/>
        </a:p>
      </dgm:t>
    </dgm:pt>
    <dgm:pt modelId="{C43D7B64-B28F-4838-86E6-12A5BA0F2988}">
      <dgm:prSet/>
      <dgm:spPr/>
      <dgm:t>
        <a:bodyPr/>
        <a:lstStyle/>
        <a:p>
          <a:pPr>
            <a:defRPr cap="all"/>
          </a:pPr>
          <a:r>
            <a:rPr lang="en-US" dirty="0"/>
            <a:t>DATA PREPROCESSING </a:t>
          </a:r>
        </a:p>
      </dgm:t>
    </dgm:pt>
    <dgm:pt modelId="{995D06E8-92D9-4485-A341-68DC7E0084A1}" type="parTrans" cxnId="{43B45EB2-1FD8-4320-9FA6-E4FB4C97228A}">
      <dgm:prSet/>
      <dgm:spPr/>
      <dgm:t>
        <a:bodyPr/>
        <a:lstStyle/>
        <a:p>
          <a:endParaRPr lang="en-US"/>
        </a:p>
      </dgm:t>
    </dgm:pt>
    <dgm:pt modelId="{CAA74175-7BD1-45CB-A477-50E6071322D4}" type="sibTrans" cxnId="{43B45EB2-1FD8-4320-9FA6-E4FB4C97228A}">
      <dgm:prSet/>
      <dgm:spPr/>
      <dgm:t>
        <a:bodyPr/>
        <a:lstStyle/>
        <a:p>
          <a:endParaRPr lang="en-US"/>
        </a:p>
      </dgm:t>
    </dgm:pt>
    <dgm:pt modelId="{28AE9CE5-C28E-44FE-B662-F9FC542B35CF}">
      <dgm:prSet/>
      <dgm:spPr/>
      <dgm:t>
        <a:bodyPr/>
        <a:lstStyle/>
        <a:p>
          <a:pPr>
            <a:defRPr cap="all"/>
          </a:pPr>
          <a:r>
            <a:rPr lang="en-US" dirty="0"/>
            <a:t>HYPERPARAMETER TUNING AND MODEL CREATION</a:t>
          </a:r>
        </a:p>
      </dgm:t>
    </dgm:pt>
    <dgm:pt modelId="{03D73055-57A2-4673-ABCC-BCC144F602E8}" type="parTrans" cxnId="{0C6C641E-7DE7-412E-A244-90429CE05C2F}">
      <dgm:prSet/>
      <dgm:spPr/>
      <dgm:t>
        <a:bodyPr/>
        <a:lstStyle/>
        <a:p>
          <a:endParaRPr lang="en-US"/>
        </a:p>
      </dgm:t>
    </dgm:pt>
    <dgm:pt modelId="{216BD635-96A2-4247-B3D7-8C71ABDFA91F}" type="sibTrans" cxnId="{0C6C641E-7DE7-412E-A244-90429CE05C2F}">
      <dgm:prSet/>
      <dgm:spPr/>
      <dgm:t>
        <a:bodyPr/>
        <a:lstStyle/>
        <a:p>
          <a:endParaRPr lang="en-US"/>
        </a:p>
      </dgm:t>
    </dgm:pt>
    <dgm:pt modelId="{C8718039-8AA9-479E-9A13-020A75A122CF}">
      <dgm:prSet/>
      <dgm:spPr/>
      <dgm:t>
        <a:bodyPr/>
        <a:lstStyle/>
        <a:p>
          <a:pPr>
            <a:defRPr cap="all"/>
          </a:pPr>
          <a:r>
            <a:rPr lang="en-US" dirty="0"/>
            <a:t>WEB APP DEPLOYMENT</a:t>
          </a:r>
        </a:p>
      </dgm:t>
    </dgm:pt>
    <dgm:pt modelId="{4956C735-E075-4D1B-8B6D-1F14B678F4A2}" type="parTrans" cxnId="{AA6AE1D1-A538-4769-9FC0-ABCA4071C0CC}">
      <dgm:prSet/>
      <dgm:spPr/>
      <dgm:t>
        <a:bodyPr/>
        <a:lstStyle/>
        <a:p>
          <a:endParaRPr lang="en-US"/>
        </a:p>
      </dgm:t>
    </dgm:pt>
    <dgm:pt modelId="{448D309B-37AE-46D0-A8D9-FE939CA80979}" type="sibTrans" cxnId="{AA6AE1D1-A538-4769-9FC0-ABCA4071C0CC}">
      <dgm:prSet/>
      <dgm:spPr/>
      <dgm:t>
        <a:bodyPr/>
        <a:lstStyle/>
        <a:p>
          <a:endParaRPr lang="en-US"/>
        </a:p>
      </dgm:t>
    </dgm:pt>
    <dgm:pt modelId="{3BD94217-76CF-4A8E-903B-323D48AEB1F9}" type="pres">
      <dgm:prSet presAssocID="{AD882949-F011-423B-ABDF-F2F21701D006}" presName="Name0" presStyleCnt="0">
        <dgm:presLayoutVars>
          <dgm:dir/>
          <dgm:resizeHandles val="exact"/>
        </dgm:presLayoutVars>
      </dgm:prSet>
      <dgm:spPr/>
    </dgm:pt>
    <dgm:pt modelId="{BF93CD5D-57FC-4A1F-9218-464D2B10D041}" type="pres">
      <dgm:prSet presAssocID="{EDE0DAD5-AD2F-4EFB-BF1D-988C86236277}" presName="node" presStyleLbl="node1" presStyleIdx="0" presStyleCnt="5">
        <dgm:presLayoutVars>
          <dgm:bulletEnabled val="1"/>
        </dgm:presLayoutVars>
      </dgm:prSet>
      <dgm:spPr/>
    </dgm:pt>
    <dgm:pt modelId="{31217A1D-B2EE-46A1-9F97-E0D3DAAF89F0}" type="pres">
      <dgm:prSet presAssocID="{FF87BD88-849B-48B0-8749-BE5C1B5BEFD9}" presName="sibTrans" presStyleLbl="sibTrans1D1" presStyleIdx="0" presStyleCnt="4"/>
      <dgm:spPr/>
    </dgm:pt>
    <dgm:pt modelId="{2862FBE1-8F1D-4EDA-955C-DCF7AA19E988}" type="pres">
      <dgm:prSet presAssocID="{FF87BD88-849B-48B0-8749-BE5C1B5BEFD9}" presName="connectorText" presStyleLbl="sibTrans1D1" presStyleIdx="0" presStyleCnt="4"/>
      <dgm:spPr/>
    </dgm:pt>
    <dgm:pt modelId="{65AF1DAC-1A22-4C97-96F5-8B8AC226F01E}" type="pres">
      <dgm:prSet presAssocID="{B445373C-DA6C-4352-A97C-1DD998EE78F7}" presName="node" presStyleLbl="node1" presStyleIdx="1" presStyleCnt="5">
        <dgm:presLayoutVars>
          <dgm:bulletEnabled val="1"/>
        </dgm:presLayoutVars>
      </dgm:prSet>
      <dgm:spPr/>
    </dgm:pt>
    <dgm:pt modelId="{384E8B4D-71D9-4F7B-A654-E893B6943248}" type="pres">
      <dgm:prSet presAssocID="{1B1872E3-0D40-45AC-92CD-727378185DCC}" presName="sibTrans" presStyleLbl="sibTrans1D1" presStyleIdx="1" presStyleCnt="4"/>
      <dgm:spPr/>
    </dgm:pt>
    <dgm:pt modelId="{C02F6367-3BD7-4F10-BD18-B85B002D9A75}" type="pres">
      <dgm:prSet presAssocID="{1B1872E3-0D40-45AC-92CD-727378185DCC}" presName="connectorText" presStyleLbl="sibTrans1D1" presStyleIdx="1" presStyleCnt="4"/>
      <dgm:spPr/>
    </dgm:pt>
    <dgm:pt modelId="{5F1782D4-7930-413E-A462-86A9FD6B8E84}" type="pres">
      <dgm:prSet presAssocID="{C43D7B64-B28F-4838-86E6-12A5BA0F2988}" presName="node" presStyleLbl="node1" presStyleIdx="2" presStyleCnt="5" custLinFactNeighborX="1755" custLinFactNeighborY="610">
        <dgm:presLayoutVars>
          <dgm:bulletEnabled val="1"/>
        </dgm:presLayoutVars>
      </dgm:prSet>
      <dgm:spPr/>
    </dgm:pt>
    <dgm:pt modelId="{F00A39C0-FEF7-4F5A-9982-353DEDD24ED4}" type="pres">
      <dgm:prSet presAssocID="{CAA74175-7BD1-45CB-A477-50E6071322D4}" presName="sibTrans" presStyleLbl="sibTrans1D1" presStyleIdx="2" presStyleCnt="4"/>
      <dgm:spPr/>
    </dgm:pt>
    <dgm:pt modelId="{E1A2254A-4E1B-4814-80E3-B3EE128C3CFB}" type="pres">
      <dgm:prSet presAssocID="{CAA74175-7BD1-45CB-A477-50E6071322D4}" presName="connectorText" presStyleLbl="sibTrans1D1" presStyleIdx="2" presStyleCnt="4"/>
      <dgm:spPr/>
    </dgm:pt>
    <dgm:pt modelId="{DCE530C0-98AE-402C-9FE4-777F1D3069E5}" type="pres">
      <dgm:prSet presAssocID="{28AE9CE5-C28E-44FE-B662-F9FC542B35CF}" presName="node" presStyleLbl="node1" presStyleIdx="3" presStyleCnt="5">
        <dgm:presLayoutVars>
          <dgm:bulletEnabled val="1"/>
        </dgm:presLayoutVars>
      </dgm:prSet>
      <dgm:spPr/>
    </dgm:pt>
    <dgm:pt modelId="{479C9269-ABD7-49CE-BA15-DE1E0E76D93A}" type="pres">
      <dgm:prSet presAssocID="{216BD635-96A2-4247-B3D7-8C71ABDFA91F}" presName="sibTrans" presStyleLbl="sibTrans1D1" presStyleIdx="3" presStyleCnt="4"/>
      <dgm:spPr/>
    </dgm:pt>
    <dgm:pt modelId="{83ADA11D-8988-40DD-A723-F7FD6275C54D}" type="pres">
      <dgm:prSet presAssocID="{216BD635-96A2-4247-B3D7-8C71ABDFA91F}" presName="connectorText" presStyleLbl="sibTrans1D1" presStyleIdx="3" presStyleCnt="4"/>
      <dgm:spPr/>
    </dgm:pt>
    <dgm:pt modelId="{D3A33543-22A6-40F2-A78F-1DEED6D9FDCC}" type="pres">
      <dgm:prSet presAssocID="{C8718039-8AA9-479E-9A13-020A75A122CF}" presName="node" presStyleLbl="node1" presStyleIdx="4" presStyleCnt="5">
        <dgm:presLayoutVars>
          <dgm:bulletEnabled val="1"/>
        </dgm:presLayoutVars>
      </dgm:prSet>
      <dgm:spPr/>
    </dgm:pt>
  </dgm:ptLst>
  <dgm:cxnLst>
    <dgm:cxn modelId="{0B748C1D-D419-490C-9446-E8ED7FB11C15}" type="presOf" srcId="{C43D7B64-B28F-4838-86E6-12A5BA0F2988}" destId="{5F1782D4-7930-413E-A462-86A9FD6B8E84}" srcOrd="0" destOrd="0" presId="urn:microsoft.com/office/officeart/2016/7/layout/RepeatingBendingProcessNew"/>
    <dgm:cxn modelId="{0C6C641E-7DE7-412E-A244-90429CE05C2F}" srcId="{AD882949-F011-423B-ABDF-F2F21701D006}" destId="{28AE9CE5-C28E-44FE-B662-F9FC542B35CF}" srcOrd="3" destOrd="0" parTransId="{03D73055-57A2-4673-ABCC-BCC144F602E8}" sibTransId="{216BD635-96A2-4247-B3D7-8C71ABDFA91F}"/>
    <dgm:cxn modelId="{67B23E24-EF05-4C48-B62F-ECCB39DB3054}" type="presOf" srcId="{216BD635-96A2-4247-B3D7-8C71ABDFA91F}" destId="{83ADA11D-8988-40DD-A723-F7FD6275C54D}" srcOrd="1" destOrd="0" presId="urn:microsoft.com/office/officeart/2016/7/layout/RepeatingBendingProcessNew"/>
    <dgm:cxn modelId="{25759C25-D8A7-4D7B-AB07-5E2535211EC2}" type="presOf" srcId="{CAA74175-7BD1-45CB-A477-50E6071322D4}" destId="{F00A39C0-FEF7-4F5A-9982-353DEDD24ED4}" srcOrd="0" destOrd="0" presId="urn:microsoft.com/office/officeart/2016/7/layout/RepeatingBendingProcessNew"/>
    <dgm:cxn modelId="{7CBCC325-90A5-4C01-8476-1A84A9FFE9DE}" type="presOf" srcId="{1B1872E3-0D40-45AC-92CD-727378185DCC}" destId="{C02F6367-3BD7-4F10-BD18-B85B002D9A75}" srcOrd="1" destOrd="0" presId="urn:microsoft.com/office/officeart/2016/7/layout/RepeatingBendingProcessNew"/>
    <dgm:cxn modelId="{0EA7F12C-A84B-4D55-804B-5CBCEC998BB7}" type="presOf" srcId="{FF87BD88-849B-48B0-8749-BE5C1B5BEFD9}" destId="{2862FBE1-8F1D-4EDA-955C-DCF7AA19E988}" srcOrd="1" destOrd="0" presId="urn:microsoft.com/office/officeart/2016/7/layout/RepeatingBendingProcessNew"/>
    <dgm:cxn modelId="{0E7AFE5A-D986-44FA-A7BA-A668033799DC}" srcId="{AD882949-F011-423B-ABDF-F2F21701D006}" destId="{B445373C-DA6C-4352-A97C-1DD998EE78F7}" srcOrd="1" destOrd="0" parTransId="{EABDEF71-D6E6-412F-90F3-A27C2B3A26E8}" sibTransId="{1B1872E3-0D40-45AC-92CD-727378185DCC}"/>
    <dgm:cxn modelId="{A018F383-C73A-4FE0-9E6D-6A2C80EA0091}" type="presOf" srcId="{C8718039-8AA9-479E-9A13-020A75A122CF}" destId="{D3A33543-22A6-40F2-A78F-1DEED6D9FDCC}" srcOrd="0" destOrd="0" presId="urn:microsoft.com/office/officeart/2016/7/layout/RepeatingBendingProcessNew"/>
    <dgm:cxn modelId="{72839A8A-2DD0-4794-8AC9-FF97CC1D1D91}" type="presOf" srcId="{AD882949-F011-423B-ABDF-F2F21701D006}" destId="{3BD94217-76CF-4A8E-903B-323D48AEB1F9}" srcOrd="0" destOrd="0" presId="urn:microsoft.com/office/officeart/2016/7/layout/RepeatingBendingProcessNew"/>
    <dgm:cxn modelId="{50381B8D-F86B-4B71-810C-A5958CB225EA}" type="presOf" srcId="{216BD635-96A2-4247-B3D7-8C71ABDFA91F}" destId="{479C9269-ABD7-49CE-BA15-DE1E0E76D93A}" srcOrd="0" destOrd="0" presId="urn:microsoft.com/office/officeart/2016/7/layout/RepeatingBendingProcessNew"/>
    <dgm:cxn modelId="{C734B690-B020-41FF-8C3A-AFD5CA07DA32}" type="presOf" srcId="{B445373C-DA6C-4352-A97C-1DD998EE78F7}" destId="{65AF1DAC-1A22-4C97-96F5-8B8AC226F01E}" srcOrd="0" destOrd="0" presId="urn:microsoft.com/office/officeart/2016/7/layout/RepeatingBendingProcessNew"/>
    <dgm:cxn modelId="{C2CF58A9-94DE-41CF-9C16-B289732CE169}" type="presOf" srcId="{EDE0DAD5-AD2F-4EFB-BF1D-988C86236277}" destId="{BF93CD5D-57FC-4A1F-9218-464D2B10D041}" srcOrd="0" destOrd="0" presId="urn:microsoft.com/office/officeart/2016/7/layout/RepeatingBendingProcessNew"/>
    <dgm:cxn modelId="{43B45EB2-1FD8-4320-9FA6-E4FB4C97228A}" srcId="{AD882949-F011-423B-ABDF-F2F21701D006}" destId="{C43D7B64-B28F-4838-86E6-12A5BA0F2988}" srcOrd="2" destOrd="0" parTransId="{995D06E8-92D9-4485-A341-68DC7E0084A1}" sibTransId="{CAA74175-7BD1-45CB-A477-50E6071322D4}"/>
    <dgm:cxn modelId="{7B5A83B6-A560-42CE-A7FA-C2F276457E4B}" type="presOf" srcId="{CAA74175-7BD1-45CB-A477-50E6071322D4}" destId="{E1A2254A-4E1B-4814-80E3-B3EE128C3CFB}" srcOrd="1" destOrd="0" presId="urn:microsoft.com/office/officeart/2016/7/layout/RepeatingBendingProcessNew"/>
    <dgm:cxn modelId="{400F8CC4-B307-4C09-8D9C-AA5401B2FEDC}" type="presOf" srcId="{FF87BD88-849B-48B0-8749-BE5C1B5BEFD9}" destId="{31217A1D-B2EE-46A1-9F97-E0D3DAAF89F0}" srcOrd="0" destOrd="0" presId="urn:microsoft.com/office/officeart/2016/7/layout/RepeatingBendingProcessNew"/>
    <dgm:cxn modelId="{488C73CA-45B6-4472-BC6D-4F9189EEF192}" type="presOf" srcId="{1B1872E3-0D40-45AC-92CD-727378185DCC}" destId="{384E8B4D-71D9-4F7B-A654-E893B6943248}" srcOrd="0" destOrd="0" presId="urn:microsoft.com/office/officeart/2016/7/layout/RepeatingBendingProcessNew"/>
    <dgm:cxn modelId="{AA6AE1D1-A538-4769-9FC0-ABCA4071C0CC}" srcId="{AD882949-F011-423B-ABDF-F2F21701D006}" destId="{C8718039-8AA9-479E-9A13-020A75A122CF}" srcOrd="4" destOrd="0" parTransId="{4956C735-E075-4D1B-8B6D-1F14B678F4A2}" sibTransId="{448D309B-37AE-46D0-A8D9-FE939CA80979}"/>
    <dgm:cxn modelId="{C06C3BDF-F678-434C-9B65-DC55AF25D43E}" srcId="{AD882949-F011-423B-ABDF-F2F21701D006}" destId="{EDE0DAD5-AD2F-4EFB-BF1D-988C86236277}" srcOrd="0" destOrd="0" parTransId="{CFDFC74D-3416-4CEF-AF22-1AE1D57B0507}" sibTransId="{FF87BD88-849B-48B0-8749-BE5C1B5BEFD9}"/>
    <dgm:cxn modelId="{33BE19E7-A388-419F-94B4-6A744D4C2EFA}" type="presOf" srcId="{28AE9CE5-C28E-44FE-B662-F9FC542B35CF}" destId="{DCE530C0-98AE-402C-9FE4-777F1D3069E5}" srcOrd="0" destOrd="0" presId="urn:microsoft.com/office/officeart/2016/7/layout/RepeatingBendingProcessNew"/>
    <dgm:cxn modelId="{BAAB939D-F3C2-41B5-91D8-5170100C9A33}" type="presParOf" srcId="{3BD94217-76CF-4A8E-903B-323D48AEB1F9}" destId="{BF93CD5D-57FC-4A1F-9218-464D2B10D041}" srcOrd="0" destOrd="0" presId="urn:microsoft.com/office/officeart/2016/7/layout/RepeatingBendingProcessNew"/>
    <dgm:cxn modelId="{D25FF33A-6D3F-4D2A-ACB8-20612DC35404}" type="presParOf" srcId="{3BD94217-76CF-4A8E-903B-323D48AEB1F9}" destId="{31217A1D-B2EE-46A1-9F97-E0D3DAAF89F0}" srcOrd="1" destOrd="0" presId="urn:microsoft.com/office/officeart/2016/7/layout/RepeatingBendingProcessNew"/>
    <dgm:cxn modelId="{27978289-A9DE-4416-8607-6660FCF84C11}" type="presParOf" srcId="{31217A1D-B2EE-46A1-9F97-E0D3DAAF89F0}" destId="{2862FBE1-8F1D-4EDA-955C-DCF7AA19E988}" srcOrd="0" destOrd="0" presId="urn:microsoft.com/office/officeart/2016/7/layout/RepeatingBendingProcessNew"/>
    <dgm:cxn modelId="{FDB57DA8-B48B-4C11-98BE-E36C43AB34E5}" type="presParOf" srcId="{3BD94217-76CF-4A8E-903B-323D48AEB1F9}" destId="{65AF1DAC-1A22-4C97-96F5-8B8AC226F01E}" srcOrd="2" destOrd="0" presId="urn:microsoft.com/office/officeart/2016/7/layout/RepeatingBendingProcessNew"/>
    <dgm:cxn modelId="{C927B97B-C5AC-4AE4-877B-98739FE19CFF}" type="presParOf" srcId="{3BD94217-76CF-4A8E-903B-323D48AEB1F9}" destId="{384E8B4D-71D9-4F7B-A654-E893B6943248}" srcOrd="3" destOrd="0" presId="urn:microsoft.com/office/officeart/2016/7/layout/RepeatingBendingProcessNew"/>
    <dgm:cxn modelId="{14D495D0-433D-4017-A989-990A1299856C}" type="presParOf" srcId="{384E8B4D-71D9-4F7B-A654-E893B6943248}" destId="{C02F6367-3BD7-4F10-BD18-B85B002D9A75}" srcOrd="0" destOrd="0" presId="urn:microsoft.com/office/officeart/2016/7/layout/RepeatingBendingProcessNew"/>
    <dgm:cxn modelId="{3FAD6001-A2A1-45D0-81BE-5EDB7C836684}" type="presParOf" srcId="{3BD94217-76CF-4A8E-903B-323D48AEB1F9}" destId="{5F1782D4-7930-413E-A462-86A9FD6B8E84}" srcOrd="4" destOrd="0" presId="urn:microsoft.com/office/officeart/2016/7/layout/RepeatingBendingProcessNew"/>
    <dgm:cxn modelId="{4095992C-FE12-4AE6-926B-A1373EC91154}" type="presParOf" srcId="{3BD94217-76CF-4A8E-903B-323D48AEB1F9}" destId="{F00A39C0-FEF7-4F5A-9982-353DEDD24ED4}" srcOrd="5" destOrd="0" presId="urn:microsoft.com/office/officeart/2016/7/layout/RepeatingBendingProcessNew"/>
    <dgm:cxn modelId="{53E863F2-287A-4B6A-81C3-9D034DD7B079}" type="presParOf" srcId="{F00A39C0-FEF7-4F5A-9982-353DEDD24ED4}" destId="{E1A2254A-4E1B-4814-80E3-B3EE128C3CFB}" srcOrd="0" destOrd="0" presId="urn:microsoft.com/office/officeart/2016/7/layout/RepeatingBendingProcessNew"/>
    <dgm:cxn modelId="{35E29527-59D3-4B78-A96A-F8D112AA030F}" type="presParOf" srcId="{3BD94217-76CF-4A8E-903B-323D48AEB1F9}" destId="{DCE530C0-98AE-402C-9FE4-777F1D3069E5}" srcOrd="6" destOrd="0" presId="urn:microsoft.com/office/officeart/2016/7/layout/RepeatingBendingProcessNew"/>
    <dgm:cxn modelId="{1489C79C-05C4-4E5C-9427-816F36B1E1D5}" type="presParOf" srcId="{3BD94217-76CF-4A8E-903B-323D48AEB1F9}" destId="{479C9269-ABD7-49CE-BA15-DE1E0E76D93A}" srcOrd="7" destOrd="0" presId="urn:microsoft.com/office/officeart/2016/7/layout/RepeatingBendingProcessNew"/>
    <dgm:cxn modelId="{1B2E9602-FADD-47DA-B70C-67446FFCCA8A}" type="presParOf" srcId="{479C9269-ABD7-49CE-BA15-DE1E0E76D93A}" destId="{83ADA11D-8988-40DD-A723-F7FD6275C54D}" srcOrd="0" destOrd="0" presId="urn:microsoft.com/office/officeart/2016/7/layout/RepeatingBendingProcessNew"/>
    <dgm:cxn modelId="{2F59CF1F-BFE7-4EDC-A891-661F8806A2DF}" type="presParOf" srcId="{3BD94217-76CF-4A8E-903B-323D48AEB1F9}" destId="{D3A33543-22A6-40F2-A78F-1DEED6D9FDCC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2670FB-18EE-46BF-BC07-C1BE5EFB4890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4FE388-80A2-4E5D-BED1-BD5E0682DB1A}">
      <dgm:prSet/>
      <dgm:spPr/>
      <dgm:t>
        <a:bodyPr/>
        <a:lstStyle/>
        <a:p>
          <a:r>
            <a:rPr lang="en-IN" dirty="0"/>
            <a:t>https://www.kaggle.com/code/ruchi798/housing-prices-eda-and-prediction</a:t>
          </a:r>
          <a:endParaRPr lang="en-US" dirty="0"/>
        </a:p>
      </dgm:t>
    </dgm:pt>
    <dgm:pt modelId="{65B61E30-95D2-4EE3-A2D2-2812FF116A81}" type="parTrans" cxnId="{EE8019A7-06B4-495F-B9EE-C49F912FF76B}">
      <dgm:prSet/>
      <dgm:spPr/>
      <dgm:t>
        <a:bodyPr/>
        <a:lstStyle/>
        <a:p>
          <a:endParaRPr lang="en-US"/>
        </a:p>
      </dgm:t>
    </dgm:pt>
    <dgm:pt modelId="{FCBFC7A6-C16E-4D0F-92A9-1D00FF49A394}" type="sibTrans" cxnId="{EE8019A7-06B4-495F-B9EE-C49F912FF76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B6BC5C3-36DA-4E8B-9028-AE45980730E2}" type="pres">
      <dgm:prSet presAssocID="{F92670FB-18EE-46BF-BC07-C1BE5EFB4890}" presName="linearFlow" presStyleCnt="0">
        <dgm:presLayoutVars>
          <dgm:dir/>
          <dgm:animLvl val="lvl"/>
          <dgm:resizeHandles val="exact"/>
        </dgm:presLayoutVars>
      </dgm:prSet>
      <dgm:spPr/>
    </dgm:pt>
    <dgm:pt modelId="{106428F5-E57B-4ED8-94AF-B86C2357F556}" type="pres">
      <dgm:prSet presAssocID="{324FE388-80A2-4E5D-BED1-BD5E0682DB1A}" presName="compositeNode" presStyleCnt="0"/>
      <dgm:spPr/>
    </dgm:pt>
    <dgm:pt modelId="{AE4FD246-14A0-454E-9E95-5B0EF4B6FF5A}" type="pres">
      <dgm:prSet presAssocID="{324FE388-80A2-4E5D-BED1-BD5E0682DB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2DA6C0D-2082-4C21-B83C-6A903CD68E84}" type="pres">
      <dgm:prSet presAssocID="{324FE388-80A2-4E5D-BED1-BD5E0682DB1A}" presName="parSh" presStyleCnt="0"/>
      <dgm:spPr/>
    </dgm:pt>
    <dgm:pt modelId="{75421EF0-7327-476D-A5B9-F27B8C26F1B2}" type="pres">
      <dgm:prSet presAssocID="{324FE388-80A2-4E5D-BED1-BD5E0682DB1A}" presName="lineNode" presStyleLbl="alignAccFollowNode1" presStyleIdx="0" presStyleCnt="3"/>
      <dgm:spPr/>
    </dgm:pt>
    <dgm:pt modelId="{14A3F5C8-89D7-4F58-8DF8-118D9CB52688}" type="pres">
      <dgm:prSet presAssocID="{324FE388-80A2-4E5D-BED1-BD5E0682DB1A}" presName="lineArrowNode" presStyleLbl="alignAccFollowNode1" presStyleIdx="1" presStyleCnt="3"/>
      <dgm:spPr/>
    </dgm:pt>
    <dgm:pt modelId="{8D1BFF2C-D411-4580-AA06-DA0CD5ACD4BB}" type="pres">
      <dgm:prSet presAssocID="{FCBFC7A6-C16E-4D0F-92A9-1D00FF49A394}" presName="sibTransNodeCircle" presStyleLbl="alignNode1" presStyleIdx="0" presStyleCnt="1">
        <dgm:presLayoutVars>
          <dgm:chMax val="0"/>
          <dgm:bulletEnabled/>
        </dgm:presLayoutVars>
      </dgm:prSet>
      <dgm:spPr/>
    </dgm:pt>
    <dgm:pt modelId="{73B9B4CF-F81C-476E-944B-50AC9DCA6BF3}" type="pres">
      <dgm:prSet presAssocID="{FCBFC7A6-C16E-4D0F-92A9-1D00FF49A394}" presName="spacerBetweenCircleAndCallout" presStyleCnt="0">
        <dgm:presLayoutVars/>
      </dgm:prSet>
      <dgm:spPr/>
    </dgm:pt>
    <dgm:pt modelId="{B1359393-8B32-4CFF-BD82-29E3E8C67414}" type="pres">
      <dgm:prSet presAssocID="{324FE388-80A2-4E5D-BED1-BD5E0682DB1A}" presName="node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018598-ABA6-4902-99B7-C2D368E095ED}" type="presOf" srcId="{324FE388-80A2-4E5D-BED1-BD5E0682DB1A}" destId="{B1359393-8B32-4CFF-BD82-29E3E8C67414}" srcOrd="0" destOrd="0" presId="urn:microsoft.com/office/officeart/2016/7/layout/LinearArrowProcessNumbered"/>
    <dgm:cxn modelId="{8113CF9F-7FB8-4468-AC0F-B43092FF2A09}" type="presOf" srcId="{FCBFC7A6-C16E-4D0F-92A9-1D00FF49A394}" destId="{8D1BFF2C-D411-4580-AA06-DA0CD5ACD4BB}" srcOrd="0" destOrd="0" presId="urn:microsoft.com/office/officeart/2016/7/layout/LinearArrowProcessNumbered"/>
    <dgm:cxn modelId="{EE8019A7-06B4-495F-B9EE-C49F912FF76B}" srcId="{F92670FB-18EE-46BF-BC07-C1BE5EFB4890}" destId="{324FE388-80A2-4E5D-BED1-BD5E0682DB1A}" srcOrd="0" destOrd="0" parTransId="{65B61E30-95D2-4EE3-A2D2-2812FF116A81}" sibTransId="{FCBFC7A6-C16E-4D0F-92A9-1D00FF49A394}"/>
    <dgm:cxn modelId="{9FF6A9BB-234C-40DD-A3B5-D05879C13ECA}" type="presOf" srcId="{F92670FB-18EE-46BF-BC07-C1BE5EFB4890}" destId="{9B6BC5C3-36DA-4E8B-9028-AE45980730E2}" srcOrd="0" destOrd="0" presId="urn:microsoft.com/office/officeart/2016/7/layout/LinearArrowProcessNumbered"/>
    <dgm:cxn modelId="{4F55E010-F4A5-4A3E-851E-7C84685C077A}" type="presParOf" srcId="{9B6BC5C3-36DA-4E8B-9028-AE45980730E2}" destId="{106428F5-E57B-4ED8-94AF-B86C2357F556}" srcOrd="0" destOrd="0" presId="urn:microsoft.com/office/officeart/2016/7/layout/LinearArrowProcessNumbered"/>
    <dgm:cxn modelId="{DA49B892-FFBA-402A-B527-0CC3375D826A}" type="presParOf" srcId="{106428F5-E57B-4ED8-94AF-B86C2357F556}" destId="{AE4FD246-14A0-454E-9E95-5B0EF4B6FF5A}" srcOrd="0" destOrd="0" presId="urn:microsoft.com/office/officeart/2016/7/layout/LinearArrowProcessNumbered"/>
    <dgm:cxn modelId="{CE997C20-F28D-4053-8546-69042701B420}" type="presParOf" srcId="{106428F5-E57B-4ED8-94AF-B86C2357F556}" destId="{B2DA6C0D-2082-4C21-B83C-6A903CD68E84}" srcOrd="1" destOrd="0" presId="urn:microsoft.com/office/officeart/2016/7/layout/LinearArrowProcessNumbered"/>
    <dgm:cxn modelId="{FAF8436F-940F-43AD-A37B-F194B039B670}" type="presParOf" srcId="{B2DA6C0D-2082-4C21-B83C-6A903CD68E84}" destId="{75421EF0-7327-476D-A5B9-F27B8C26F1B2}" srcOrd="0" destOrd="0" presId="urn:microsoft.com/office/officeart/2016/7/layout/LinearArrowProcessNumbered"/>
    <dgm:cxn modelId="{190AAA7F-EF90-43BD-85EF-AA5F4439E6D5}" type="presParOf" srcId="{B2DA6C0D-2082-4C21-B83C-6A903CD68E84}" destId="{14A3F5C8-89D7-4F58-8DF8-118D9CB52688}" srcOrd="1" destOrd="0" presId="urn:microsoft.com/office/officeart/2016/7/layout/LinearArrowProcessNumbered"/>
    <dgm:cxn modelId="{A24788EF-2DAD-4D82-8B8B-1CAFE489F82B}" type="presParOf" srcId="{B2DA6C0D-2082-4C21-B83C-6A903CD68E84}" destId="{8D1BFF2C-D411-4580-AA06-DA0CD5ACD4BB}" srcOrd="2" destOrd="0" presId="urn:microsoft.com/office/officeart/2016/7/layout/LinearArrowProcessNumbered"/>
    <dgm:cxn modelId="{18DCC632-CE93-46C5-A4CC-728BF38B6CF5}" type="presParOf" srcId="{B2DA6C0D-2082-4C21-B83C-6A903CD68E84}" destId="{73B9B4CF-F81C-476E-944B-50AC9DCA6BF3}" srcOrd="3" destOrd="0" presId="urn:microsoft.com/office/officeart/2016/7/layout/LinearArrowProcessNumbered"/>
    <dgm:cxn modelId="{964991EE-8F21-4EC6-9EAF-78F895DAD28C}" type="presParOf" srcId="{106428F5-E57B-4ED8-94AF-B86C2357F556}" destId="{B1359393-8B32-4CFF-BD82-29E3E8C6741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17A1D-B2EE-46A1-9F97-E0D3DAAF89F0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BF93CD5D-57FC-4A1F-9218-464D2B10D041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Libraries import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Data import and read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DATA CLEANING</a:t>
          </a:r>
        </a:p>
      </dsp:txBody>
      <dsp:txXfrm>
        <a:off x="8061" y="5979"/>
        <a:ext cx="3034531" cy="1820718"/>
      </dsp:txXfrm>
    </dsp:sp>
    <dsp:sp modelId="{384E8B4D-71D9-4F7B-A654-E893B6943248}">
      <dsp:nvSpPr>
        <dsp:cNvPr id="0" name=""/>
        <dsp:cNvSpPr/>
      </dsp:nvSpPr>
      <dsp:spPr>
        <a:xfrm>
          <a:off x="6773265" y="870618"/>
          <a:ext cx="6754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4801" y="45720"/>
              </a:lnTo>
              <a:lnTo>
                <a:pt x="354801" y="56826"/>
              </a:lnTo>
              <a:lnTo>
                <a:pt x="675403" y="56826"/>
              </a:lnTo>
            </a:path>
          </a:pathLst>
        </a:custGeom>
        <a:noFill/>
        <a:ln w="9525" cap="flat" cmpd="sng" algn="ctr">
          <a:solidFill>
            <a:schemeClr val="accent2">
              <a:hueOff val="1121052"/>
              <a:satOff val="-1191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93314" y="912848"/>
        <a:ext cx="35304" cy="6979"/>
      </dsp:txXfrm>
    </dsp:sp>
    <dsp:sp modelId="{65AF1DAC-1A22-4C97-96F5-8B8AC226F01E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2">
            <a:hueOff val="840789"/>
            <a:satOff val="-893"/>
            <a:lumOff val="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GEOCODING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FEATURE GENERATION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VISUALISATION</a:t>
          </a:r>
        </a:p>
      </dsp:txBody>
      <dsp:txXfrm>
        <a:off x="3740534" y="5979"/>
        <a:ext cx="3034531" cy="1820718"/>
      </dsp:txXfrm>
    </dsp:sp>
    <dsp:sp modelId="{F00A39C0-FEF7-4F5A-9982-353DEDD24ED4}">
      <dsp:nvSpPr>
        <dsp:cNvPr id="0" name=""/>
        <dsp:cNvSpPr/>
      </dsp:nvSpPr>
      <dsp:spPr>
        <a:xfrm>
          <a:off x="1525326" y="1836004"/>
          <a:ext cx="7473007" cy="656235"/>
        </a:xfrm>
        <a:custGeom>
          <a:avLst/>
          <a:gdLst/>
          <a:ahLst/>
          <a:cxnLst/>
          <a:rect l="0" t="0" r="0" b="0"/>
          <a:pathLst>
            <a:path>
              <a:moveTo>
                <a:pt x="7473007" y="0"/>
              </a:moveTo>
              <a:lnTo>
                <a:pt x="7473007" y="345217"/>
              </a:lnTo>
              <a:lnTo>
                <a:pt x="0" y="345217"/>
              </a:lnTo>
              <a:lnTo>
                <a:pt x="0" y="656235"/>
              </a:lnTo>
            </a:path>
          </a:pathLst>
        </a:custGeom>
        <a:noFill/>
        <a:ln w="9525" cap="flat" cmpd="sng" algn="ctr">
          <a:solidFill>
            <a:schemeClr val="accent2">
              <a:hueOff val="2242103"/>
              <a:satOff val="-2381"/>
              <a:lumOff val="18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4218" y="2160632"/>
        <a:ext cx="375225" cy="6979"/>
      </dsp:txXfrm>
    </dsp:sp>
    <dsp:sp modelId="{5F1782D4-7930-413E-A462-86A9FD6B8E84}">
      <dsp:nvSpPr>
        <dsp:cNvPr id="0" name=""/>
        <dsp:cNvSpPr/>
      </dsp:nvSpPr>
      <dsp:spPr>
        <a:xfrm>
          <a:off x="7481068" y="17085"/>
          <a:ext cx="3034531" cy="1820718"/>
        </a:xfrm>
        <a:prstGeom prst="rect">
          <a:avLst/>
        </a:prstGeom>
        <a:solidFill>
          <a:schemeClr val="accent2">
            <a:hueOff val="1681577"/>
            <a:satOff val="-1786"/>
            <a:lumOff val="13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DATA PREPROCESSING </a:t>
          </a:r>
        </a:p>
      </dsp:txBody>
      <dsp:txXfrm>
        <a:off x="7481068" y="17085"/>
        <a:ext cx="3034531" cy="1820718"/>
      </dsp:txXfrm>
    </dsp:sp>
    <dsp:sp modelId="{479C9269-ABD7-49CE-BA15-DE1E0E76D93A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952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DCE530C0-98AE-402C-9FE4-777F1D3069E5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2">
            <a:hueOff val="2522366"/>
            <a:satOff val="-2679"/>
            <a:lumOff val="2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HYPERPARAMETER TUNING AND MODEL CREATION</a:t>
          </a:r>
        </a:p>
      </dsp:txBody>
      <dsp:txXfrm>
        <a:off x="8061" y="2524640"/>
        <a:ext cx="3034531" cy="1820718"/>
      </dsp:txXfrm>
    </dsp:sp>
    <dsp:sp modelId="{D3A33543-22A6-40F2-A78F-1DEED6D9FDCC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WEB APP DEPLOYMENT</a:t>
          </a:r>
        </a:p>
      </dsp:txBody>
      <dsp:txXfrm>
        <a:off x="3740534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21EF0-7327-476D-A5B9-F27B8C26F1B2}">
      <dsp:nvSpPr>
        <dsp:cNvPr id="0" name=""/>
        <dsp:cNvSpPr/>
      </dsp:nvSpPr>
      <dsp:spPr>
        <a:xfrm>
          <a:off x="4688" y="826552"/>
          <a:ext cx="0" cy="1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BFF2C-D411-4580-AA06-DA0CD5ACD4BB}">
      <dsp:nvSpPr>
        <dsp:cNvPr id="0" name=""/>
        <dsp:cNvSpPr/>
      </dsp:nvSpPr>
      <dsp:spPr>
        <a:xfrm>
          <a:off x="3562848" y="68399"/>
          <a:ext cx="1516320" cy="1516320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842" tIns="58842" rIns="58842" bIns="5884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</a:p>
      </dsp:txBody>
      <dsp:txXfrm>
        <a:off x="3784908" y="290459"/>
        <a:ext cx="1072200" cy="1072200"/>
      </dsp:txXfrm>
    </dsp:sp>
    <dsp:sp modelId="{B1359393-8B32-4CFF-BD82-29E3E8C67414}">
      <dsp:nvSpPr>
        <dsp:cNvPr id="0" name=""/>
        <dsp:cNvSpPr/>
      </dsp:nvSpPr>
      <dsp:spPr>
        <a:xfrm>
          <a:off x="4688" y="1684800"/>
          <a:ext cx="8632641" cy="163307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0952" tIns="165100" rIns="680952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https://www.kaggle.com/code/ruchi798/housing-prices-eda-and-prediction</a:t>
          </a:r>
          <a:endParaRPr lang="en-US" sz="2600" kern="1200" dirty="0"/>
        </a:p>
      </dsp:txBody>
      <dsp:txXfrm>
        <a:off x="4688" y="2011415"/>
        <a:ext cx="8632641" cy="1306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89DFE-D684-4A86-BF03-1AC7C9B86A79}" type="datetimeFigureOut"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056BE-37F2-4E21-B7EC-D9012C4261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compression is a type of data compression that reduces the file size of digital images.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056BE-37F2-4E21-B7EC-D9012C42615F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7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295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38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58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65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21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48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5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6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65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1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29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802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4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96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Eye Chart Test">
            <a:extLst>
              <a:ext uri="{FF2B5EF4-FFF2-40B4-BE49-F238E27FC236}">
                <a16:creationId xmlns:a16="http://schemas.microsoft.com/office/drawing/2014/main" id="{A8BD661F-B990-02C5-1335-22D5BBB94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7500" b="375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Real Estate Price Prediction using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Multiple 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Atharva Chavan I014</a:t>
            </a:r>
          </a:p>
          <a:p>
            <a:pPr algn="l"/>
            <a:r>
              <a:rPr lang="en-US" dirty="0" err="1">
                <a:solidFill>
                  <a:srgbClr val="FFFFFF"/>
                </a:solidFill>
              </a:rPr>
              <a:t>Avnish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Chitrigi</a:t>
            </a:r>
            <a:r>
              <a:rPr lang="en-US" dirty="0">
                <a:solidFill>
                  <a:srgbClr val="FFFFFF"/>
                </a:solidFill>
              </a:rPr>
              <a:t> I015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Ayush Kadam I016</a:t>
            </a:r>
          </a:p>
          <a:p>
            <a:pPr algn="l"/>
            <a:r>
              <a:rPr lang="en-US" dirty="0" err="1">
                <a:solidFill>
                  <a:srgbClr val="FFFFFF"/>
                </a:solidFill>
              </a:rPr>
              <a:t>Dipto</a:t>
            </a:r>
            <a:r>
              <a:rPr lang="en-US" dirty="0">
                <a:solidFill>
                  <a:srgbClr val="FFFFFF"/>
                </a:solidFill>
              </a:rPr>
              <a:t> Sen I026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19B4-4EA9-BCBC-36E7-AB50D7F53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74590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u="sng" dirty="0">
                <a:ln w="22225">
                  <a:solidFill>
                    <a:srgbClr val="FFFFFF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C3A6-AF84-69ED-AFA1-FD952307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23092"/>
            <a:ext cx="6449178" cy="36477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800100" lvl="1" indent="-34290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this Project we are trying to find the house price which is our dependent variable and comparing it to multiple different variables which our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our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independent variables which would eventually affect our dependent variable. </a:t>
            </a:r>
          </a:p>
          <a:p>
            <a:pPr marL="800100" lvl="1" indent="-342900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Hence we use Multiple linear regression to predict the outcome of our dependent variable.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4019A-2D82-D3D5-CB15-754AF896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059" y="1461823"/>
            <a:ext cx="4572946" cy="339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5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F293D-A885-0CFF-D552-6421476D90A1}"/>
              </a:ext>
            </a:extLst>
          </p:cNvPr>
          <p:cNvSpPr txBox="1"/>
          <p:nvPr/>
        </p:nvSpPr>
        <p:spPr>
          <a:xfrm>
            <a:off x="1341120" y="1790700"/>
            <a:ext cx="8923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Libraries that were imported:-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2CB0E-AD3F-598E-4429-51EE795B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708660"/>
            <a:ext cx="591312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5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015BC-C6F5-418A-767C-4241176C5036}"/>
              </a:ext>
            </a:extLst>
          </p:cNvPr>
          <p:cNvSpPr txBox="1"/>
          <p:nvPr/>
        </p:nvSpPr>
        <p:spPr>
          <a:xfrm>
            <a:off x="744682" y="1092431"/>
            <a:ext cx="103410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 Graph plots that were constructed:</a:t>
            </a:r>
          </a:p>
          <a:p>
            <a:endParaRPr lang="en-IN" b="1" u="sng" dirty="0"/>
          </a:p>
          <a:p>
            <a:r>
              <a:rPr lang="en-IN" b="1" dirty="0"/>
              <a:t>1. Triple plot which consisted of:- </a:t>
            </a:r>
          </a:p>
          <a:p>
            <a:r>
              <a:rPr lang="en-IN" dirty="0"/>
              <a:t>       </a:t>
            </a:r>
          </a:p>
          <a:p>
            <a:r>
              <a:rPr lang="en-IN" dirty="0"/>
              <a:t>       (1) Histogram plot</a:t>
            </a:r>
          </a:p>
          <a:p>
            <a:r>
              <a:rPr lang="en-IN" dirty="0"/>
              <a:t>       (2) Box plot</a:t>
            </a:r>
          </a:p>
          <a:p>
            <a:r>
              <a:rPr lang="en-IN" dirty="0"/>
              <a:t>       (3) Violin plot</a:t>
            </a:r>
          </a:p>
          <a:p>
            <a:endParaRPr lang="en-IN" dirty="0"/>
          </a:p>
          <a:p>
            <a:r>
              <a:rPr lang="en-IN" b="1" dirty="0"/>
              <a:t>2</a:t>
            </a:r>
            <a:r>
              <a:rPr lang="en-IN" dirty="0"/>
              <a:t>. </a:t>
            </a:r>
            <a:r>
              <a:rPr lang="en-IN" b="1" dirty="0"/>
              <a:t>Count plot</a:t>
            </a:r>
          </a:p>
          <a:p>
            <a:endParaRPr lang="en-IN" b="1" dirty="0"/>
          </a:p>
          <a:p>
            <a:r>
              <a:rPr lang="en-IN" b="1" dirty="0"/>
              <a:t>3.Cat plot</a:t>
            </a:r>
          </a:p>
          <a:p>
            <a:endParaRPr lang="en-IN" dirty="0"/>
          </a:p>
          <a:p>
            <a:r>
              <a:rPr lang="en-IN" b="1" dirty="0"/>
              <a:t>4.Scatter plot </a:t>
            </a:r>
          </a:p>
        </p:txBody>
      </p:sp>
    </p:spTree>
    <p:extLst>
      <p:ext uri="{BB962C8B-B14F-4D97-AF65-F5344CB8AC3E}">
        <p14:creationId xmlns:p14="http://schemas.microsoft.com/office/powerpoint/2010/main" val="2681855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gital financial graph">
            <a:extLst>
              <a:ext uri="{FF2B5EF4-FFF2-40B4-BE49-F238E27FC236}">
                <a16:creationId xmlns:a16="http://schemas.microsoft.com/office/drawing/2014/main" id="{0BECDFE5-A57C-DC18-559C-C83BB27C4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-15238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510DF5-5CF9-06D8-D83C-5E54D191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10E5D-B559-EC2A-54DF-CE1B43A5A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Real estate companies can utilize the predictive model to offer more accurate pricing estimates to clients, improving customer satisfaction and trust.</a:t>
            </a:r>
          </a:p>
          <a:p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Homebuyers can use the model to assess whether a property is priced reasonably based on its characteristics, aiding in informed decision-making.</a:t>
            </a:r>
          </a:p>
          <a:p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Investors can leverage the model to identify potentially undervalued properties or forecast future price trends, optimizing their investment strategies.</a:t>
            </a:r>
          </a:p>
          <a:p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Governments and urban planners can employ the model to analyze housing market dynamics and inform policy decisions related to housing affordability and urban development.</a:t>
            </a:r>
          </a:p>
          <a:p>
            <a:r>
              <a:rPr lang="en-US" sz="2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Insurance companies can integrate the model to evaluate property values accurately for insurance coverage and claims processing.</a:t>
            </a:r>
          </a:p>
        </p:txBody>
      </p:sp>
    </p:spTree>
    <p:extLst>
      <p:ext uri="{BB962C8B-B14F-4D97-AF65-F5344CB8AC3E}">
        <p14:creationId xmlns:p14="http://schemas.microsoft.com/office/powerpoint/2010/main" val="1024886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A35F846-1C15-ADE5-0877-BE86007F5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885" r="-2" b="107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B3D9C-4C2E-B782-BD59-A1E11599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 (Steps)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850618-8151-6689-A905-6CB574B80B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731780"/>
              </p:ext>
            </p:extLst>
          </p:nvPr>
        </p:nvGraphicFramePr>
        <p:xfrm>
          <a:off x="838200" y="1597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6800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5A4C1A-C914-7B27-F114-A97F6D0EB2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641" r="-2" b="38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47D61C-3219-D00A-C0DD-64C9BEAC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References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193419-5E01-D168-1E61-BBC209CE30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365859"/>
              </p:ext>
            </p:extLst>
          </p:nvPr>
        </p:nvGraphicFramePr>
        <p:xfrm>
          <a:off x="1295400" y="2557463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1098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167</TotalTime>
  <Words>294</Words>
  <Application>Microsoft Office PowerPoint</Application>
  <PresentationFormat>Widescreen</PresentationFormat>
  <Paragraphs>43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Garamond</vt:lpstr>
      <vt:lpstr>Organic</vt:lpstr>
      <vt:lpstr>Real Estate Price Prediction using Multiple Linear Regression</vt:lpstr>
      <vt:lpstr>Introduction</vt:lpstr>
      <vt:lpstr>PowerPoint Presentation</vt:lpstr>
      <vt:lpstr>PowerPoint Presentation</vt:lpstr>
      <vt:lpstr>Application</vt:lpstr>
      <vt:lpstr>Methodology (Steps)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AyushVaidehi</dc:creator>
  <cp:lastModifiedBy>Dipto Sen</cp:lastModifiedBy>
  <cp:revision>22</cp:revision>
  <dcterms:created xsi:type="dcterms:W3CDTF">2024-02-11T13:41:11Z</dcterms:created>
  <dcterms:modified xsi:type="dcterms:W3CDTF">2024-04-04T01:07:42Z</dcterms:modified>
</cp:coreProperties>
</file>